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23" r:id="rId3"/>
    <p:sldId id="322" r:id="rId4"/>
    <p:sldId id="324" r:id="rId5"/>
    <p:sldId id="325" r:id="rId6"/>
    <p:sldId id="326" r:id="rId7"/>
    <p:sldId id="327" r:id="rId8"/>
    <p:sldId id="328" r:id="rId9"/>
    <p:sldId id="329" r:id="rId10"/>
    <p:sldId id="300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ulaa" initials="z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228" autoAdjust="0"/>
    <p:restoredTop sz="94660"/>
  </p:normalViewPr>
  <p:slideViewPr>
    <p:cSldViewPr>
      <p:cViewPr varScale="1">
        <p:scale>
          <a:sx n="64" d="100"/>
          <a:sy n="64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BAB35D-6F33-4992-AC70-08A2BDE6ADB7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02EEA-8163-47CB-A884-3EC1FC1066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Сонгуулийн хууль тогтоомж зөрчсөн үйлдэл, эс үйлдэхүй нь гэмт хэргийн бүрэлдэхүүнтэй бол гэм буруутай этгээдэд холбогдох хуульд заасан хариуцлага хүлээлгэнэ.</a:t>
            </a:r>
          </a:p>
          <a:p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Сонгуулийн хууль тогтоомж зөрчсөний улмаас бусдад эдийн болон эдийн бус хохирол учирсан бол гэм буруутай этгээдэд Иргэний хууль, бусад хуульд заасан хариуцлага хүлээлгэнэ./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802EEA-8163-47CB-A884-3EC1FC1066B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F79ECC-308E-4E5B-8751-92051C371244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79ECC-308E-4E5B-8751-92051C371244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A14BF-C7FC-4942-B401-3B1AAA0A23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c.gov.mn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381000" y="3124200"/>
            <a:ext cx="8382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n-MN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Хууль тогтоомж зөрчигчдөд </a:t>
            </a:r>
            <a:endParaRPr lang="mn-MN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mn-MN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хүлээлгэх </a:t>
            </a:r>
            <a:r>
              <a:rPr lang="mn-MN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хариуцлага, </a:t>
            </a:r>
            <a:endParaRPr lang="mn-MN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mn-MN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өргөдөл</a:t>
            </a:r>
            <a:r>
              <a:rPr lang="mn-MN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гомдол маргаан </a:t>
            </a:r>
            <a:endParaRPr lang="mn-MN" sz="3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mn-MN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хянан  шийдвэрлэх </a:t>
            </a:r>
            <a:r>
              <a:rPr lang="mn-MN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харъяалал</a:t>
            </a: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973162"/>
            <a:ext cx="2590800" cy="16176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3962400" y="560206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		    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www.gec.gov.mn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1371600"/>
            <a:ext cx="2907590" cy="1815436"/>
          </a:xfrm>
          <a:prstGeom prst="rect">
            <a:avLst/>
          </a:prstGeom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533400" y="3505200"/>
            <a:ext cx="8229600" cy="2209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</a:b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www.gec.gov.mn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mn-MN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Хариуцлагын төрөл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733800"/>
          </a:xfrm>
        </p:spPr>
        <p:txBody>
          <a:bodyPr>
            <a:normAutofit fontScale="92500" lnSpcReduction="10000"/>
          </a:bodyPr>
          <a:lstStyle/>
          <a:p>
            <a:r>
              <a:rPr lang="mn-MN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Захиргааны хариуцлага</a:t>
            </a:r>
          </a:p>
          <a:p>
            <a:r>
              <a:rPr lang="mn-MN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Сахилгын шийтгэл</a:t>
            </a:r>
          </a:p>
          <a:p>
            <a:r>
              <a:rPr lang="mn-MN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Эрүүгийн хариуцлага</a:t>
            </a:r>
          </a:p>
          <a:p>
            <a:r>
              <a:rPr lang="mn-MN" sz="35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Иргэний хууль болон бусад хуульд заасан хариуцлага</a:t>
            </a:r>
          </a:p>
          <a:p>
            <a:endParaRPr lang="mn-M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mn-MN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/</a:t>
            </a:r>
            <a:r>
              <a:rPr lang="mn-MN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Сонгуулийн тухай хуулийн 165 дугаар зүйл/</a:t>
            </a:r>
          </a:p>
          <a:p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4572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5" name="Straight Connector 4"/>
          <p:cNvCxnSpPr/>
          <p:nvPr/>
        </p:nvCxnSpPr>
        <p:spPr>
          <a:xfrm>
            <a:off x="2286000" y="1066800"/>
            <a:ext cx="441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mn-MN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Хариуцлагын хэмжээ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/>
          </a:bodyPr>
          <a:lstStyle/>
          <a:p>
            <a: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Захиргааны хариуцлага</a:t>
            </a:r>
          </a:p>
          <a:p>
            <a:pPr lvl="1"/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/нэг сарын хөдөлмөрийн хөлсний доод хэмжээг 2-26 дахин нэмэгдүүлсэнтэй тэнцэх хэмжээний төгрөгөөр торгох/</a:t>
            </a:r>
          </a:p>
          <a:p>
            <a:endParaRPr lang="mn-MN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Сахилгын шийтгэл</a:t>
            </a:r>
          </a:p>
          <a:p>
            <a:pPr lvl="1"/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/Төрийн албан хаагчийг төрийн албанд 1-2 жилийн хугацаанд эргэж орох эрхгүйгээр халах/</a:t>
            </a:r>
          </a:p>
          <a:p>
            <a:endParaRPr lang="mn-MN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>
              <a:solidFill>
                <a:srgbClr val="002060"/>
              </a:solidFill>
            </a:endParaRP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4572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6" name="Straight Connector 5"/>
          <p:cNvCxnSpPr/>
          <p:nvPr/>
        </p:nvCxnSpPr>
        <p:spPr>
          <a:xfrm>
            <a:off x="2286000" y="1066800"/>
            <a:ext cx="441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8229600" cy="868362"/>
          </a:xfrm>
        </p:spPr>
        <p:txBody>
          <a:bodyPr>
            <a:normAutofit/>
          </a:bodyPr>
          <a:lstStyle/>
          <a:p>
            <a:r>
              <a:rPr lang="mn-MN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Хариуцлагын хэмжээ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>
            <a:normAutofit/>
          </a:bodyPr>
          <a:lstStyle/>
          <a:p>
            <a:r>
              <a:rPr lang="mn-MN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Эрүүгийн хариуцлага</a:t>
            </a:r>
          </a:p>
          <a:p>
            <a:pPr lvl="1"/>
            <a:r>
              <a:rPr lang="mn-M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/үйлдэл, эс үйлдэхүй нь гэмт хэргийн бүрэлдэхүүнтэй бол/</a:t>
            </a:r>
          </a:p>
          <a:p>
            <a:pPr>
              <a:buNone/>
            </a:pPr>
            <a:endParaRPr lang="mn-MN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mn-MN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Иргэний хууль болон бусад хуульд заасан хариуцлага</a:t>
            </a:r>
          </a:p>
          <a:p>
            <a:pPr lvl="1"/>
            <a:r>
              <a:rPr lang="mn-MN" sz="3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/бусдад эдийн болон эдийн бус хохирол учирсан бол/</a:t>
            </a:r>
          </a:p>
          <a:p>
            <a:endParaRPr lang="mn-MN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3600" dirty="0">
              <a:solidFill>
                <a:srgbClr val="002060"/>
              </a:solidFill>
            </a:endParaRP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4572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cxnSp>
        <p:nvCxnSpPr>
          <p:cNvPr id="5" name="Straight Connector 4"/>
          <p:cNvCxnSpPr/>
          <p:nvPr/>
        </p:nvCxnSpPr>
        <p:spPr>
          <a:xfrm>
            <a:off x="2819400" y="1066800"/>
            <a:ext cx="441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8229600" cy="868362"/>
          </a:xfrm>
        </p:spPr>
        <p:txBody>
          <a:bodyPr>
            <a:normAutofit/>
          </a:bodyPr>
          <a:lstStyle/>
          <a:p>
            <a:r>
              <a:rPr lang="mn-MN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Хариуцлага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257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mn-M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Төрийн албан хаагч нь:</a:t>
            </a:r>
          </a:p>
          <a:p>
            <a:pPr algn="just">
              <a:buNone/>
            </a:pPr>
            <a:r>
              <a:rPr lang="mn-MN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mn-MN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1.Сонгуулийн хороодын хуралдаанаас гарсан шийдвэрт </a:t>
            </a:r>
            <a:r>
              <a:rPr lang="mn-MN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дарга, нарийн бичгийн дарга гарын үсэг зурахаас татгалзах эрхгүй.</a:t>
            </a:r>
          </a:p>
          <a:p>
            <a:pPr algn="just">
              <a:buNone/>
            </a:pPr>
            <a:r>
              <a:rPr lang="mn-MN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2.Сонгуулийн хороодын ажилтан, албан тушаалтныг  үндсэн ажлаас нь </a:t>
            </a:r>
            <a:r>
              <a:rPr lang="mn-MN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чөлөөлөх, огцруулах, өөр ажил, албан тушаалд шилжүүлэхийг хориглоно</a:t>
            </a:r>
            <a:r>
              <a:rPr lang="mn-MN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mn-MN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3.Төрийн байгууллага </a:t>
            </a:r>
            <a:r>
              <a:rPr lang="mn-MN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цалинтай чөлөө олгоно</a:t>
            </a:r>
            <a:r>
              <a:rPr lang="mn-MN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mn-M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>
              <a:buNone/>
            </a:pPr>
            <a:r>
              <a:rPr lang="mn-M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Зөрчсөн </a:t>
            </a:r>
            <a:r>
              <a:rPr lang="mn-M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тохиолдолд </a:t>
            </a:r>
            <a:r>
              <a:rPr lang="mn-M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төрийн албан хаагчийг </a:t>
            </a:r>
            <a:r>
              <a:rPr lang="mn-M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төрийн албанд нэг жилийн хугацаанд эргэж орох эрхгүйгээр халах </a:t>
            </a:r>
            <a:r>
              <a:rPr lang="mn-M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үндэслэл болно.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4572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457200" y="5501390"/>
            <a:ext cx="8382000" cy="1219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590800" y="990600"/>
            <a:ext cx="441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229600" cy="868362"/>
          </a:xfrm>
        </p:spPr>
        <p:txBody>
          <a:bodyPr>
            <a:normAutofit/>
          </a:bodyPr>
          <a:lstStyle/>
          <a:p>
            <a:r>
              <a:rPr lang="mn-MN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Хариуцлага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Төрийн албан хаагч дараах үйл ажиллагаа явуулахыг </a:t>
            </a:r>
            <a:r>
              <a:rPr lang="mn-MN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хориглоно</a:t>
            </a:r>
            <a:r>
              <a:rPr lang="mn-MN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fontAlgn="t"/>
            <a:r>
              <a:rPr lang="mn-MN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сонгуульд </a:t>
            </a:r>
            <a:r>
              <a:rPr lang="mn-MN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оролцож байгаа аль нэг нам, эвсэл, нэр дэвшигчийн талаар сурталчилгаа явуулах;</a:t>
            </a:r>
          </a:p>
          <a:p>
            <a:pPr algn="just" fontAlgn="t"/>
            <a:r>
              <a:rPr lang="mn-MN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сонгуульд </a:t>
            </a:r>
            <a:r>
              <a:rPr lang="mn-MN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оролцож байгаа аль нэг нам, эвсэл, нэр дэвшигчийг  дэмжсэн болон эсэргүүцсэн агуулга бүхий үйлдэл хийх, үйл ажиллагаа явуулах;</a:t>
            </a:r>
          </a:p>
          <a:p>
            <a:pPr algn="just" fontAlgn="t"/>
            <a:r>
              <a:rPr lang="mn-MN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сонгогчоос </a:t>
            </a:r>
            <a:r>
              <a:rPr lang="mn-MN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сонгуулийн эрхээ эдлэхэд нөлөөлөх, нөлөөлөхөөр оролдох;</a:t>
            </a:r>
          </a:p>
          <a:p>
            <a:pPr algn="just" fontAlgn="t"/>
            <a:r>
              <a:rPr lang="mn-MN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 </a:t>
            </a:r>
            <a:r>
              <a:rPr lang="mn-MN" sz="3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хураах, тоолох ажилд саад хийх;</a:t>
            </a:r>
          </a:p>
          <a:p>
            <a:pPr fontAlgn="t">
              <a:buNone/>
            </a:pPr>
            <a:r>
              <a:rPr lang="mn-M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>
              <a:buNone/>
            </a:pPr>
            <a:r>
              <a:rPr lang="mn-M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Зөрчсөн тохиолдолд </a:t>
            </a:r>
            <a:r>
              <a:rPr lang="mn-M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төрийн албан хаагчийг </a:t>
            </a:r>
            <a:r>
              <a:rPr lang="mn-M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төрийн албанд нэг жилийн хугацаанд эргэж орох эрхгүйгээр халах </a:t>
            </a:r>
            <a:r>
              <a:rPr lang="mn-M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үндэслэл болно.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4572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457200" y="5638800"/>
            <a:ext cx="8382000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514600" y="912812"/>
            <a:ext cx="441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229600" cy="868362"/>
          </a:xfrm>
        </p:spPr>
        <p:txBody>
          <a:bodyPr>
            <a:normAutofit/>
          </a:bodyPr>
          <a:lstStyle/>
          <a:p>
            <a:r>
              <a:rPr lang="mn-MN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Хариуцлага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mn-MN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Төрийн албан хаагч дараах үйл ажиллагаа явуулахыг </a:t>
            </a:r>
            <a:r>
              <a:rPr lang="mn-MN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хориглоно</a:t>
            </a:r>
            <a:r>
              <a:rPr lang="mn-MN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 fontAlgn="t"/>
            <a:r>
              <a:rPr lang="mn-MN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бусдыг </a:t>
            </a:r>
            <a:r>
              <a:rPr lang="mn-MN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төлөөлж санал өгөх;</a:t>
            </a:r>
          </a:p>
          <a:p>
            <a:pPr algn="just" fontAlgn="t"/>
            <a:r>
              <a:rPr lang="mn-MN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зөөврийн </a:t>
            </a:r>
            <a:r>
              <a:rPr lang="mn-MN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битүүмжилсэн саналын хайрцаг, санал тоолох төхөөрөмжийн лац, битүүмжлэлийг гэмтээх;</a:t>
            </a:r>
          </a:p>
          <a:p>
            <a:pPr algn="just" fontAlgn="t"/>
            <a:r>
              <a:rPr lang="mn-MN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гарын </a:t>
            </a:r>
            <a:r>
              <a:rPr lang="mn-MN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үсэг хуурамчаар үйлдэх;</a:t>
            </a:r>
          </a:p>
          <a:p>
            <a:pPr algn="just" fontAlgn="t"/>
            <a:r>
              <a:rPr lang="mn-MN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саналын </a:t>
            </a:r>
            <a:r>
              <a:rPr lang="mn-MN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хуудас солих;</a:t>
            </a:r>
          </a:p>
          <a:p>
            <a:pPr algn="just" fontAlgn="t"/>
            <a:r>
              <a:rPr lang="mn-MN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хүчингүй </a:t>
            </a:r>
            <a:r>
              <a:rPr lang="mn-MN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саналын хуудсаар санал авах;</a:t>
            </a:r>
          </a:p>
          <a:p>
            <a:pPr algn="just" fontAlgn="t"/>
            <a:r>
              <a:rPr lang="mn-MN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хуулиар </a:t>
            </a:r>
            <a:r>
              <a:rPr lang="mn-MN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хориглосон бусад аливаа үйлдэл гаргах, зохион байгуулах, оролцох.</a:t>
            </a:r>
          </a:p>
          <a:p>
            <a:pPr fontAlgn="t">
              <a:buNone/>
            </a:pPr>
            <a:r>
              <a:rPr lang="mn-M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>
              <a:buNone/>
            </a:pPr>
            <a:r>
              <a:rPr lang="mn-M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Зөрчсөн тохиолдолд </a:t>
            </a:r>
            <a:r>
              <a:rPr lang="mn-M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төрийн албан хаагчийг </a:t>
            </a:r>
            <a:r>
              <a:rPr lang="mn-MN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төрийн албанд нэг жилийн хугацаанд эргэж орох эрхгүйгээр халах </a:t>
            </a:r>
            <a:r>
              <a:rPr lang="mn-M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үндэслэл болно.</a:t>
            </a:r>
            <a:endParaRPr lang="en-US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3048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457200" y="5638800"/>
            <a:ext cx="8382000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514600" y="914400"/>
            <a:ext cx="441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229600" cy="868362"/>
          </a:xfrm>
        </p:spPr>
        <p:txBody>
          <a:bodyPr>
            <a:normAutofit/>
          </a:bodyPr>
          <a:lstStyle/>
          <a:p>
            <a:r>
              <a:rPr lang="mn-MN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Хариуцлага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672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Сонгууль зохион байгуулах талаар эрх хэмжээнийхээ дотор гаргасан аймаг, нийслэл, сум, дүүргийн сонгуулийн хорооны шийдвэрийг холбогдох этгээд биелүүлэх үүрэгтэй. </a:t>
            </a:r>
            <a:r>
              <a:rPr lang="mn-MN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buNone/>
            </a:pPr>
            <a:endParaRPr lang="mn-MN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mn-MN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mn-MN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Зөрчсөн тохиолдолд </a:t>
            </a:r>
            <a:r>
              <a:rPr lang="mn-MN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төрийн албан хаагчийг </a:t>
            </a:r>
            <a:r>
              <a:rPr lang="mn-MN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төрийн албанаас хална.</a:t>
            </a:r>
            <a:endParaRPr lang="en-US" sz="2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4572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457200" y="4967990"/>
            <a:ext cx="8382000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590800" y="1066800"/>
            <a:ext cx="441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mn-MN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Өргөдөл, гомдол, маргаан </a:t>
            </a:r>
            <a:br>
              <a:rPr lang="mn-MN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mn-MN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шийдвэрлэх харъяалал</a:t>
            </a:r>
            <a:endParaRPr lang="en-US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mn-MN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mn-MN" sz="2800" dirty="0" smtClean="0"/>
              <a:t> </a:t>
            </a:r>
            <a:r>
              <a:rPr lang="mn-MN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just">
              <a:buNone/>
            </a:pPr>
            <a:endParaRPr lang="mn-MN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mn-MN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pic>
        <p:nvPicPr>
          <p:cNvPr id="4" name="Picture 3" descr="LOGO-GECM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457200"/>
            <a:ext cx="732249" cy="457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381000" y="1371600"/>
            <a:ext cx="8382000" cy="510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mn-MN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Сонгуулийн зохион байгуулалттай холбоотой </a:t>
            </a:r>
            <a:r>
              <a:rPr lang="mn-MN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өргөдөл </a:t>
            </a:r>
            <a:endParaRPr lang="mn-MN" sz="2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mn-M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Сонгуулийн байгууллагад гаргана</a:t>
            </a:r>
            <a:r>
              <a:rPr lang="mn-MN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mn-MN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Сонгуулийн байгууллагын гаргасан шийдвэртэй</a:t>
            </a:r>
            <a:r>
              <a:rPr kumimoji="0" lang="mn-MN" sz="26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холбоотой </a:t>
            </a:r>
            <a:r>
              <a:rPr kumimoji="0" lang="mn-MN" sz="2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н</a:t>
            </a:r>
            <a:r>
              <a:rPr kumimoji="0" lang="mn-MN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эхэмжлэл</a:t>
            </a:r>
          </a:p>
          <a:p>
            <a:pPr marL="800100" lvl="1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mn-M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ОНС-ын хувьд Захиргааны хэргийн шүүхэд анхан шатны журмаар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mn-MN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Сонгуулийн Ерөнхий Хорооны шийдвэртэй холбоотой </a:t>
            </a:r>
            <a:r>
              <a:rPr lang="mn-MN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нэхэмжлэл</a:t>
            </a:r>
          </a:p>
          <a:p>
            <a:pPr marL="800100" lvl="1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mn-MN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mn-MN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Захиргааны хэргийн давж заалдах шатны шүүхэд анхан шатны журмаар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mn-MN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Зөрчил</a:t>
            </a:r>
          </a:p>
          <a:p>
            <a:pPr marL="800100" lvl="1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mn-MN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Цагдаагийн</a:t>
            </a:r>
            <a:r>
              <a:rPr kumimoji="0" lang="mn-MN" sz="2200" b="0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байгууллага шалгаж, шүүхээр  шийдвэрлүүлнэ. </a:t>
            </a:r>
            <a:endParaRPr kumimoji="0" lang="mn-MN" sz="22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mn-MN" sz="20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mn-MN" sz="20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895600" y="1217612"/>
            <a:ext cx="4419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3218</TotalTime>
  <Words>304</Words>
  <Application>Microsoft Office PowerPoint</Application>
  <PresentationFormat>On-screen Show (4:3)</PresentationFormat>
  <Paragraphs>70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Хариуцлагын төрөл</vt:lpstr>
      <vt:lpstr>Хариуцлагын хэмжээ</vt:lpstr>
      <vt:lpstr>Хариуцлагын хэмжээ</vt:lpstr>
      <vt:lpstr>Хариуцлага</vt:lpstr>
      <vt:lpstr>Хариуцлага</vt:lpstr>
      <vt:lpstr>Хариуцлага</vt:lpstr>
      <vt:lpstr>Хариуцлага</vt:lpstr>
      <vt:lpstr>Өргөдөл, гомдол, маргаан  шийдвэрлэх харъяалал</vt:lpstr>
      <vt:lpstr> www.gec.gov.mn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Kenai</dc:creator>
  <cp:lastModifiedBy>ss</cp:lastModifiedBy>
  <cp:revision>782</cp:revision>
  <dcterms:created xsi:type="dcterms:W3CDTF">2011-11-18T12:46:37Z</dcterms:created>
  <dcterms:modified xsi:type="dcterms:W3CDTF">2016-03-27T06:19:24Z</dcterms:modified>
</cp:coreProperties>
</file>